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" panose="02040604050505020304" pitchFamily="18" charset="0"/>
      <p:regular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lear Sans Regular Bold" panose="020B0604020202020204" charset="0"/>
      <p:regular r:id="rId23"/>
    </p:embeddedFont>
    <p:embeddedFont>
      <p:font typeface="Segoe UI Variable Small Light" pitchFamily="2" charset="0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54379E-2A45-42DF-9B74-0D36F149F3FF}">
          <p14:sldIdLst>
            <p14:sldId id="256"/>
            <p14:sldId id="257"/>
            <p14:sldId id="258"/>
          </p14:sldIdLst>
        </p14:section>
        <p14:section name="Untitled Section" id="{F0BF4CC1-DD18-418C-9289-4E5C9283A5E1}">
          <p14:sldIdLst>
            <p14:sldId id="259"/>
            <p14:sldId id="260"/>
            <p14:sldId id="261"/>
            <p14:sldId id="262"/>
            <p14:sldId id="263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73146" autoAdjust="0"/>
  </p:normalViewPr>
  <p:slideViewPr>
    <p:cSldViewPr>
      <p:cViewPr varScale="1">
        <p:scale>
          <a:sx n="40" d="100"/>
          <a:sy n="40" d="100"/>
        </p:scale>
        <p:origin x="58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Aggregate Score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0F-4369-9FB2-FFCE1DE2F54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90938160"/>
        <c:axId val="1790938640"/>
      </c:barChart>
      <c:catAx>
        <c:axId val="1790938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938640"/>
        <c:crosses val="autoZero"/>
        <c:auto val="1"/>
        <c:lblAlgn val="ctr"/>
        <c:lblOffset val="100"/>
        <c:noMultiLvlLbl val="0"/>
      </c:catAx>
      <c:valAx>
        <c:axId val="1790938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93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Aggregate Score</c:v>
                </c:pt>
              </c:strCache>
            </c:strRef>
          </c:tx>
          <c:explosion val="7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C42-4F09-9F68-DE9C2F3386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C42-4F09-9F68-DE9C2F3386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C42-4F09-9F68-DE9C2F3386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C42-4F09-9F68-DE9C2F33861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C42-4F09-9F68-DE9C2F33861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0.21364488751332342</c:v>
                </c:pt>
                <c:pt idx="1">
                  <c:v>0.20282370912490097</c:v>
                </c:pt>
                <c:pt idx="2">
                  <c:v>0.19761118995913202</c:v>
                </c:pt>
                <c:pt idx="3">
                  <c:v>0.19589838295058795</c:v>
                </c:pt>
                <c:pt idx="4">
                  <c:v>0.19002183045205565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7-4403-8C47-6090F51DAD4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381840551181101"/>
          <c:y val="3.5459399606299208E-2"/>
          <c:w val="0.19618159448818898"/>
          <c:h val="0.4528138227663738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402"/>
            <a:ext cx="13014333" cy="4800600"/>
          </a:xfrm>
        </p:spPr>
        <p:txBody>
          <a:bodyPr anchor="b">
            <a:normAutofit/>
          </a:bodyPr>
          <a:lstStyle>
            <a:lvl1pPr algn="ctr">
              <a:defRPr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0"/>
            <a:ext cx="13014333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7099298"/>
            <a:ext cx="148590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418" y="1398168"/>
            <a:ext cx="12338916" cy="47474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20" y="7949405"/>
            <a:ext cx="14859000" cy="74056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686299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2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10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4962872"/>
            <a:ext cx="14859000" cy="22032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6" y="7166072"/>
            <a:ext cx="14859002" cy="12906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5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829300"/>
            <a:ext cx="14859000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7162800"/>
            <a:ext cx="14859000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37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257800"/>
            <a:ext cx="148590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98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9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5347" y="914399"/>
            <a:ext cx="3315771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8" y="914400"/>
            <a:ext cx="11315700" cy="7772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1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1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520" y="4962872"/>
            <a:ext cx="13030200" cy="2203200"/>
          </a:xfrm>
        </p:spPr>
        <p:txBody>
          <a:bodyPr anchor="b"/>
          <a:lstStyle>
            <a:lvl1pPr algn="r">
              <a:defRPr sz="6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6517" y="7166072"/>
            <a:ext cx="13030202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6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4000499"/>
            <a:ext cx="7315200" cy="468630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4000500"/>
            <a:ext cx="7315200" cy="46863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6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921" y="3987800"/>
            <a:ext cx="6883397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8" y="4864894"/>
            <a:ext cx="7315200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64700" y="4000500"/>
            <a:ext cx="69064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5919" y="4864894"/>
            <a:ext cx="7315202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3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0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4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5323682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719" y="914402"/>
            <a:ext cx="8915402" cy="77724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5323682" cy="2743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8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8001002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50600" y="-27432"/>
            <a:ext cx="4914899" cy="1035558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8001002" cy="2743200"/>
          </a:xfr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98818" y="8824913"/>
            <a:ext cx="13716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12118" y="8824913"/>
            <a:ext cx="76581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13919" y="8824913"/>
            <a:ext cx="4838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20" y="4000499"/>
            <a:ext cx="14858997" cy="468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4913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4913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4913"/>
            <a:ext cx="8267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86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A3CBCE-B224-80C8-8754-9C8F12BA3041}"/>
              </a:ext>
            </a:extLst>
          </p:cNvPr>
          <p:cNvSpPr txBox="1"/>
          <p:nvPr/>
        </p:nvSpPr>
        <p:spPr>
          <a:xfrm>
            <a:off x="10754650" y="1580430"/>
            <a:ext cx="699995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ANALYSIS </a:t>
            </a:r>
          </a:p>
          <a:p>
            <a:r>
              <a:rPr lang="en-US" dirty="0"/>
              <a:t>Animals and science are the top categories, indicating a strong preference for "real life" and "factual" content. Capitalize on this interest to create engaging and informative content</a:t>
            </a:r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b="1" dirty="0"/>
              <a:t>INSIGHT</a:t>
            </a:r>
          </a:p>
          <a:p>
            <a:r>
              <a:rPr lang="en-US" b="0" i="0" dirty="0">
                <a:effectLst/>
                <a:latin typeface="Söhne"/>
              </a:rPr>
              <a:t>Food, particularly "healthy eating," is the prevailing theme among our top 5 categories. This insight offers a valuable glimpse into our user base's interests. Leveraging this information, we can create a powerful campaign strategy. Collaborating with renowned healthy eating brands will not only boost user engagement but also promote a healthier lifestyle</a:t>
            </a:r>
          </a:p>
          <a:p>
            <a:endParaRPr lang="en-US" sz="2000" dirty="0">
              <a:latin typeface="Söhne"/>
            </a:endParaRPr>
          </a:p>
          <a:p>
            <a:endParaRPr lang="en-US" sz="2000" b="0" i="0" dirty="0">
              <a:effectLst/>
              <a:latin typeface="Söhne"/>
            </a:endParaRPr>
          </a:p>
          <a:p>
            <a:endParaRPr lang="en-IN" sz="2000" b="1" dirty="0"/>
          </a:p>
          <a:p>
            <a:r>
              <a:rPr lang="en-IN" sz="2000" b="1" dirty="0"/>
              <a:t>NEXT STEPS</a:t>
            </a:r>
          </a:p>
          <a:p>
            <a:r>
              <a:rPr lang="en-US" sz="1600" dirty="0"/>
              <a:t>Transforming this insightful ad-hoc analysis into large-scale production will provide real-time business understanding. Let us guide you through the process</a:t>
            </a:r>
            <a:r>
              <a:rPr lang="en-US" sz="2000" dirty="0"/>
              <a:t>.</a:t>
            </a:r>
            <a:endParaRPr lang="en-IN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9324"/>
            <a:chOff x="0" y="0"/>
            <a:chExt cx="11564591" cy="507909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8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36952" y="2005584"/>
            <a:ext cx="8708048" cy="6275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dirty="0">
                <a:latin typeface="Century" panose="02040604050505020304" pitchFamily="18" charset="0"/>
              </a:rPr>
              <a:t>social buzz is the fastest-growing technology unicorn that needs to adapt quickly to its global scale. Accenture has begun a 3 month POC focusing on these tasks</a:t>
            </a:r>
          </a:p>
          <a:p>
            <a:endParaRPr lang="en-US" sz="3600" dirty="0">
              <a:latin typeface="Century" panose="020406040505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 audit of their big data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Recommendations for a Successful IPO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An analysis of their content categories that highlight the top 5 categories with the largest aggregate popularity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17825" y="114300"/>
            <a:ext cx="10550175" cy="38880997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sz="4400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0" y="508195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sz="3600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700906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135496" y="474667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40634" y="1408452"/>
            <a:ext cx="6324165" cy="769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  <a:p>
            <a:pPr>
              <a:lnSpc>
                <a:spcPts val="9600"/>
              </a:lnSpc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Over 100000 posts per day</a:t>
            </a:r>
          </a:p>
          <a:p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36,500,000  pieces of content</a:t>
            </a:r>
          </a:p>
          <a:p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Per year! </a:t>
            </a:r>
          </a:p>
          <a:p>
            <a:endParaRPr lang="en-US" sz="36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But how to capitalize on it when there is so much?</a:t>
            </a:r>
          </a:p>
          <a:p>
            <a:endParaRPr lang="en-US" sz="36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r>
              <a:rPr lang="en-US" sz="2800" u="sng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to find the social buzz’s top 5 most popular categories of content creators</a:t>
            </a:r>
          </a:p>
          <a:p>
            <a:pPr>
              <a:lnSpc>
                <a:spcPts val="9600"/>
              </a:lnSpc>
            </a:pPr>
            <a:endParaRPr lang="en-US" sz="36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87334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97F3BE-9A62-C171-9557-D5F4FF2BF314}"/>
              </a:ext>
            </a:extLst>
          </p:cNvPr>
          <p:cNvSpPr/>
          <p:nvPr/>
        </p:nvSpPr>
        <p:spPr>
          <a:xfrm>
            <a:off x="14173200" y="1068549"/>
            <a:ext cx="3608077" cy="228731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i="0">
                <a:solidFill>
                  <a:srgbClr val="000000"/>
                </a:solidFill>
                <a:effectLst/>
                <a:latin typeface="Cadiz"/>
              </a:rPr>
              <a:t>Andrew Fleming (Chief Technical Architect)</a:t>
            </a:r>
            <a:endParaRPr lang="en-IN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5FFE41-1BCE-3345-C99C-DF805C1EC609}"/>
              </a:ext>
            </a:extLst>
          </p:cNvPr>
          <p:cNvSpPr/>
          <p:nvPr/>
        </p:nvSpPr>
        <p:spPr>
          <a:xfrm>
            <a:off x="14173199" y="4153367"/>
            <a:ext cx="3608077" cy="20851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0" i="0" dirty="0">
                <a:solidFill>
                  <a:srgbClr val="000000"/>
                </a:solidFill>
                <a:effectLst/>
                <a:latin typeface="Cadiz"/>
              </a:rPr>
              <a:t>Marcus </a:t>
            </a:r>
            <a:r>
              <a:rPr lang="en-IN" sz="3200" b="0" i="0" dirty="0" err="1">
                <a:solidFill>
                  <a:srgbClr val="000000"/>
                </a:solidFill>
                <a:effectLst/>
                <a:latin typeface="Cadiz"/>
              </a:rPr>
              <a:t>Rompton</a:t>
            </a:r>
            <a:r>
              <a:rPr lang="en-IN" sz="3200" b="0" i="0" dirty="0">
                <a:solidFill>
                  <a:srgbClr val="000000"/>
                </a:solidFill>
                <a:effectLst/>
                <a:latin typeface="Cadiz"/>
              </a:rPr>
              <a:t> (Senior Principle</a:t>
            </a:r>
            <a:r>
              <a:rPr lang="en-IN" b="0" i="0" dirty="0">
                <a:solidFill>
                  <a:srgbClr val="000000"/>
                </a:solidFill>
                <a:effectLst/>
                <a:latin typeface="Cadiz"/>
              </a:rPr>
              <a:t>)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2403D7-6A18-44C8-63AA-E50311D56D9D}"/>
              </a:ext>
            </a:extLst>
          </p:cNvPr>
          <p:cNvSpPr/>
          <p:nvPr/>
        </p:nvSpPr>
        <p:spPr>
          <a:xfrm>
            <a:off x="14173198" y="7133314"/>
            <a:ext cx="3608077" cy="20851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My self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00336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      </a:t>
            </a:r>
            <a:r>
              <a:rPr lang="en-US" sz="3600" spc="-640" dirty="0">
                <a:solidFill>
                  <a:srgbClr val="FFFFFF"/>
                </a:solidFill>
                <a:latin typeface="Segoe UI Variable Small Light" pitchFamily="2" charset="0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A33AAC-09E9-DDC9-F996-47DA271F6E71}"/>
              </a:ext>
            </a:extLst>
          </p:cNvPr>
          <p:cNvSpPr txBox="1"/>
          <p:nvPr/>
        </p:nvSpPr>
        <p:spPr>
          <a:xfrm>
            <a:off x="5926692" y="3035671"/>
            <a:ext cx="502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5D0B87-AFD3-2633-0890-928CFBF59D16}"/>
              </a:ext>
            </a:extLst>
          </p:cNvPr>
          <p:cNvSpPr txBox="1"/>
          <p:nvPr/>
        </p:nvSpPr>
        <p:spPr>
          <a:xfrm>
            <a:off x="4202500" y="1680508"/>
            <a:ext cx="502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2FB18B-25CF-8FC4-E0C6-6C4621DF962D}"/>
              </a:ext>
            </a:extLst>
          </p:cNvPr>
          <p:cNvSpPr txBox="1"/>
          <p:nvPr/>
        </p:nvSpPr>
        <p:spPr>
          <a:xfrm>
            <a:off x="7593994" y="4730181"/>
            <a:ext cx="502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AB06D6-85EA-3104-C161-2BCABCA07B38}"/>
              </a:ext>
            </a:extLst>
          </p:cNvPr>
          <p:cNvSpPr txBox="1"/>
          <p:nvPr/>
        </p:nvSpPr>
        <p:spPr>
          <a:xfrm>
            <a:off x="9804738" y="6409350"/>
            <a:ext cx="502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128F77-411F-19A4-60D0-D0D5EE7BF6F1}"/>
              </a:ext>
            </a:extLst>
          </p:cNvPr>
          <p:cNvSpPr txBox="1"/>
          <p:nvPr/>
        </p:nvSpPr>
        <p:spPr>
          <a:xfrm>
            <a:off x="11474861" y="8077041"/>
            <a:ext cx="502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8525DB-5F4B-94A8-EDD6-A30DE8BB541E}"/>
              </a:ext>
            </a:extLst>
          </p:cNvPr>
          <p:cNvSpPr txBox="1"/>
          <p:nvPr/>
        </p:nvSpPr>
        <p:spPr>
          <a:xfrm>
            <a:off x="7034074" y="3471484"/>
            <a:ext cx="3194378" cy="274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5C9D7-D4A7-B3AF-2344-E690FCAA856A}"/>
              </a:ext>
            </a:extLst>
          </p:cNvPr>
          <p:cNvSpPr txBox="1"/>
          <p:nvPr/>
        </p:nvSpPr>
        <p:spPr>
          <a:xfrm>
            <a:off x="11359730" y="3513638"/>
            <a:ext cx="5363281" cy="255454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8800" dirty="0"/>
              <a:t>JANUARY</a:t>
            </a:r>
          </a:p>
          <a:p>
            <a:endParaRPr lang="en-IN" sz="4000" dirty="0"/>
          </a:p>
          <a:p>
            <a:pPr algn="ctr"/>
            <a:r>
              <a:rPr lang="en-IN" sz="3200" dirty="0"/>
              <a:t>WITH THE MOST 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55989-D7CD-856E-4812-EB71FA2CFC06}"/>
              </a:ext>
            </a:extLst>
          </p:cNvPr>
          <p:cNvSpPr txBox="1"/>
          <p:nvPr/>
        </p:nvSpPr>
        <p:spPr>
          <a:xfrm>
            <a:off x="7034074" y="3471484"/>
            <a:ext cx="3194378" cy="286232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8800" dirty="0"/>
              <a:t>1897</a:t>
            </a:r>
          </a:p>
          <a:p>
            <a:pPr algn="ctr"/>
            <a:endParaRPr lang="en-IN" sz="2800" dirty="0"/>
          </a:p>
          <a:p>
            <a:pPr algn="ctr"/>
            <a:r>
              <a:rPr lang="en-IN" sz="3200" dirty="0"/>
              <a:t>REACTIONS TO ANIMAL POSTS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5D26F-C5A6-BB72-A21A-C39F058E8058}"/>
              </a:ext>
            </a:extLst>
          </p:cNvPr>
          <p:cNvSpPr txBox="1"/>
          <p:nvPr/>
        </p:nvSpPr>
        <p:spPr>
          <a:xfrm>
            <a:off x="2005783" y="3513638"/>
            <a:ext cx="3194378" cy="274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14674-D94E-5A8D-1FD8-74833BBD65B1}"/>
              </a:ext>
            </a:extLst>
          </p:cNvPr>
          <p:cNvSpPr txBox="1"/>
          <p:nvPr/>
        </p:nvSpPr>
        <p:spPr>
          <a:xfrm>
            <a:off x="1979061" y="3471484"/>
            <a:ext cx="3194378" cy="26776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8800" dirty="0"/>
              <a:t>16</a:t>
            </a:r>
          </a:p>
          <a:p>
            <a:pPr algn="ctr"/>
            <a:r>
              <a:rPr lang="en-IN" sz="4000" dirty="0"/>
              <a:t>Unique categories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771A05C8-6450-83E3-B362-19124DA86E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10869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76A3959B-454D-07B5-54FE-4B78672DDC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602630"/>
              </p:ext>
            </p:extLst>
          </p:nvPr>
        </p:nvGraphicFramePr>
        <p:xfrm>
          <a:off x="2894473" y="477709"/>
          <a:ext cx="13182600" cy="878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1168</TotalTime>
  <Words>312</Words>
  <Application>Microsoft Office PowerPoint</Application>
  <PresentationFormat>Custom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Century Gothic</vt:lpstr>
      <vt:lpstr>Segoe UI Variable Small Light</vt:lpstr>
      <vt:lpstr>Cadiz</vt:lpstr>
      <vt:lpstr>Graphik Regular</vt:lpstr>
      <vt:lpstr>Century</vt:lpstr>
      <vt:lpstr>Söhne</vt:lpstr>
      <vt:lpstr>Arial</vt:lpstr>
      <vt:lpstr>Calibri</vt:lpstr>
      <vt:lpstr>Clear Sans Regular Bold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vikram varunsai</cp:lastModifiedBy>
  <cp:revision>11</cp:revision>
  <dcterms:created xsi:type="dcterms:W3CDTF">2006-08-16T00:00:00Z</dcterms:created>
  <dcterms:modified xsi:type="dcterms:W3CDTF">2023-06-17T07:46:57Z</dcterms:modified>
  <dc:identifier>DAEhDyfaYKE</dc:identifier>
</cp:coreProperties>
</file>